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307" r:id="rId3"/>
    <p:sldId id="300" r:id="rId4"/>
    <p:sldId id="320" r:id="rId5"/>
    <p:sldId id="301" r:id="rId6"/>
    <p:sldId id="308" r:id="rId7"/>
    <p:sldId id="321" r:id="rId8"/>
    <p:sldId id="322" r:id="rId9"/>
  </p:sldIdLst>
  <p:sldSz cx="12192000" cy="6858000"/>
  <p:notesSz cx="6858000" cy="9144000"/>
  <p:defaultTextStyle>
    <a:defPPr>
      <a:defRPr lang="ko-KR"/>
    </a:defPPr>
    <a:lvl1pPr marL="0" algn="l" defTabSz="914341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0" algn="l" defTabSz="914341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41" algn="l" defTabSz="914341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11" algn="l" defTabSz="914341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81" algn="l" defTabSz="914341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51" algn="l" defTabSz="914341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21" algn="l" defTabSz="914341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91" algn="l" defTabSz="914341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62" algn="l" defTabSz="914341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23" clrIdx="0">
    <p:extLst>
      <p:ext uri="{19B8F6BF-5375-455C-9EA6-DF929625EA0E}">
        <p15:presenceInfo xmlns:p15="http://schemas.microsoft.com/office/powerpoint/2012/main" userId="Windows 사용자" providerId="None"/>
      </p:ext>
    </p:extLst>
  </p:cmAuthor>
  <p:cmAuthor id="2" name="ncslab" initials="n" lastIdx="3" clrIdx="1">
    <p:extLst>
      <p:ext uri="{19B8F6BF-5375-455C-9EA6-DF929625EA0E}">
        <p15:presenceInfo xmlns:p15="http://schemas.microsoft.com/office/powerpoint/2012/main" userId="ncsla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E3252"/>
    <a:srgbClr val="4C7DCA"/>
    <a:srgbClr val="D3DBE9"/>
    <a:srgbClr val="A5B5D3"/>
    <a:srgbClr val="8CA1C6"/>
    <a:srgbClr val="4E6A9C"/>
    <a:srgbClr val="374B6F"/>
    <a:srgbClr val="2D4165"/>
    <a:srgbClr val="242B2F"/>
    <a:srgbClr val="90918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25" autoAdjust="0"/>
    <p:restoredTop sz="94660"/>
  </p:normalViewPr>
  <p:slideViewPr>
    <p:cSldViewPr snapToGrid="0" showGuides="1">
      <p:cViewPr varScale="1">
        <p:scale>
          <a:sx n="65" d="100"/>
          <a:sy n="65" d="100"/>
        </p:scale>
        <p:origin x="96" y="5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0-27T00:29:34.365" idx="4">
    <p:pos x="7448" y="1025"/>
    <p:text>문제점
- 대부분의 현재 의미론적 분할 연구는 핀홀 카메라로 촬영한 이미지를 기반으로 합니다. 도시 교통 환경은 너무 복잡해서 주변에 대한 더 많은 정보가 필요한 반면, 핀홀 카메라는 FoV가 좁습니다. 사각지대에서 차량이나 보행자가 갑자기 나타나면 자율주행의 안전성을 보장하기 어렵다. 그 접근법 중 하나는 완전한 장면 이해를 위해 획득하는 정보의 양을 늘리는 것입니다.
더 간단하고 직접적인 방법은 넓은 FoV를 자연스럽게 이미지화하는 어안 카메라를 활용하는 것입니다.
자율주행 차량은 다양한 환경에서 운행됨으로써 카메라 위치, 종류 및 주행 환경에 따른 이미지 특성의 차이로 도메인 갭 문제가 발생
이미지 차이 외에 카메라의 광학적 특성, 특히 이미지 왜곡(Distortion) 문제도 고려해야 함
- 왜곡은 이미지 처리와 인식의 어려움을 야기하며, 이를 극복하기 위한 연구가 필요</p:text>
    <p:extLst>
      <p:ext uri="{C676402C-5697-4E1C-873F-D02D1690AC5C}">
        <p15:threadingInfo xmlns:p15="http://schemas.microsoft.com/office/powerpoint/2012/main" timeZoneBias="-540"/>
      </p:ext>
    </p:extLst>
  </p:cm>
  <p:cm authorId="1" dt="2023-10-27T00:43:57.779" idx="5">
    <p:pos x="5247" y="1803"/>
    <p:text>대부분의 현재 의미론적 분할 연구는 핀홀 카메라로 촬영한 이미지 기반</p:text>
    <p:extLst>
      <p:ext uri="{C676402C-5697-4E1C-873F-D02D1690AC5C}">
        <p15:threadingInfo xmlns:p15="http://schemas.microsoft.com/office/powerpoint/2012/main" timeZoneBias="-540"/>
      </p:ext>
    </p:extLst>
  </p:cm>
  <p:cm authorId="1" dt="2023-10-27T00:44:46.739" idx="6">
    <p:pos x="5247" y="1939"/>
    <p:text>사각지대에서 차량이나 보행자가 갑자기 나타나면 자율주행의 안전성을 보장하기 어렵다</p:text>
    <p:extLst>
      <p:ext uri="{C676402C-5697-4E1C-873F-D02D1690AC5C}">
        <p15:threadingInfo xmlns:p15="http://schemas.microsoft.com/office/powerpoint/2012/main" timeZoneBias="-540">
          <p15:parentCm authorId="1" idx="5"/>
        </p15:threadingInfo>
      </p:ext>
    </p:extLst>
  </p:cm>
  <p:cm authorId="2" dt="2023-11-07T02:47:01.963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11-07T02:47:07.684" idx="2">
    <p:pos x="10" y="10"/>
    <p:text>의미론적 분할은 동시에 여러 가지 정밀한 감지 작업을 완료하므로 지능형 차량, 고급 운전자 지원 시스템 및 개인용 웨어러블 내비게이션 도구에 이상적</p:text>
    <p:extLst>
      <p:ext uri="{C676402C-5697-4E1C-873F-D02D1690AC5C}">
        <p15:threadingInfo xmlns:p15="http://schemas.microsoft.com/office/powerpoint/2012/main" timeZoneBias="-540"/>
      </p:ext>
    </p:extLst>
  </p:cm>
  <p:cm authorId="2" dt="2023-11-07T02:49:53.139" idx="3">
    <p:pos x="146" y="146"/>
    <p:text>자율주행 도로인식-딥러닝 기술 중 의미론적 분할이 사용됨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1-03T18:42:29.100" idx="15">
    <p:pos x="10" y="10"/>
    <p:text>픽셀 단위로 분할하는것에 대한 어려움 어필</p:text>
    <p:extLst>
      <p:ext uri="{C676402C-5697-4E1C-873F-D02D1690AC5C}">
        <p15:threadingInfo xmlns:p15="http://schemas.microsoft.com/office/powerpoint/2012/main" timeZoneBias="-540"/>
      </p:ext>
    </p:extLst>
  </p:cm>
  <p:cm authorId="1" dt="2023-11-03T20:21:25.352" idx="16">
    <p:pos x="312" y="1256"/>
    <p:text>왜곡이 존재하지 않는 이미지에서 왜곡된 이미지를 분할하는 AI 개발
이미지 분할 기술을 향상시켜, 자율주행 시스템에서 더 나은 환경 인식을   제공 가능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1-03T21:23:03.177" idx="17">
    <p:pos x="146" y="146"/>
    <p:text>공개적으로 이용 가능한 어안 데이터셋 부족으로 인해 모델 훈련 어려움</p:text>
    <p:extLst>
      <p:ext uri="{C676402C-5697-4E1C-873F-D02D1690AC5C}">
        <p15:threadingInfo xmlns:p15="http://schemas.microsoft.com/office/powerpoint/2012/main" timeZoneBias="-540"/>
      </p:ext>
    </p:extLst>
  </p:cm>
  <p:cm authorId="1" dt="2023-11-03T21:25:41.081" idx="18">
    <p:pos x="10" y="10"/>
    <p:text>- 왜곡이 존재하는 어안 카메라는</p:text>
    <p:extLst>
      <p:ext uri="{C676402C-5697-4E1C-873F-D02D1690AC5C}">
        <p15:threadingInfo xmlns:p15="http://schemas.microsoft.com/office/powerpoint/2012/main" timeZoneBias="-540"/>
      </p:ext>
    </p:extLst>
  </p:cm>
  <p:cm authorId="1" dt="2023-11-03T21:26:08.601" idx="19">
    <p:pos x="10" y="146"/>
    <p:text>일반 이미지에서 왜곡된 객체를 인식하기에 어려움이 있음</p:text>
    <p:extLst>
      <p:ext uri="{C676402C-5697-4E1C-873F-D02D1690AC5C}">
        <p15:threadingInfo xmlns:p15="http://schemas.microsoft.com/office/powerpoint/2012/main" timeZoneBias="-540">
          <p15:parentCm authorId="1" idx="18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1-03T22:46:32.142" idx="20">
    <p:pos x="7195" y="311"/>
    <p:text>도메인 이미지는 대상 도메인의 특성을 반영하고 있으며, 주로 소스 도메인과 도메인 간의 차이를 극복하고 모델의 성능을 향상시키기 위해 사용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1-03T21:23:03.177" idx="17">
    <p:pos x="146" y="146"/>
    <p:text>공개적으로 이용 가능한 어안 데이터셋 부족으로 인해 모델 훈련 어려움</p:text>
    <p:extLst>
      <p:ext uri="{C676402C-5697-4E1C-873F-D02D1690AC5C}">
        <p15:threadingInfo xmlns:p15="http://schemas.microsoft.com/office/powerpoint/2012/main" timeZoneBias="-540"/>
      </p:ext>
    </p:extLst>
  </p:cm>
  <p:cm authorId="1" dt="2023-11-03T21:25:41.081" idx="18">
    <p:pos x="10" y="10"/>
    <p:text>- 왜곡이 존재하는 어안 카메라는</p:text>
    <p:extLst>
      <p:ext uri="{C676402C-5697-4E1C-873F-D02D1690AC5C}">
        <p15:threadingInfo xmlns:p15="http://schemas.microsoft.com/office/powerpoint/2012/main" timeZoneBias="-540"/>
      </p:ext>
    </p:extLst>
  </p:cm>
  <p:cm authorId="1" dt="2023-11-03T21:26:08.601" idx="19">
    <p:pos x="10" y="146"/>
    <p:text>일반 이미지에서 왜곡된 객체를 인식하기에 어려움이 있음</p:text>
    <p:extLst>
      <p:ext uri="{C676402C-5697-4E1C-873F-D02D1690AC5C}">
        <p15:threadingInfo xmlns:p15="http://schemas.microsoft.com/office/powerpoint/2012/main" timeZoneBias="-540">
          <p15:parentCm authorId="1" idx="18"/>
        </p15:threadingInfo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1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3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3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1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903620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5089962" y="4346555"/>
            <a:ext cx="201208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6</a:t>
            </a:r>
            <a:r>
              <a:rPr lang="ko-KR" altLang="en-US" sz="20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조</a:t>
            </a:r>
            <a:endParaRPr lang="en-US" altLang="ko-KR" sz="20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1801295 </a:t>
            </a:r>
            <a:r>
              <a:rPr lang="ko-KR" altLang="en-US" sz="20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최수혁</a:t>
            </a:r>
            <a:endParaRPr lang="en-US" altLang="ko-KR" sz="20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2001207 </a:t>
            </a:r>
            <a:r>
              <a:rPr lang="ko-KR" altLang="en-US" sz="20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이단유</a:t>
            </a:r>
            <a:endParaRPr lang="en-US" altLang="ko-KR" sz="20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2001224 </a:t>
            </a:r>
            <a:r>
              <a:rPr lang="ko-KR" altLang="en-US" sz="20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정유나</a:t>
            </a:r>
            <a:endParaRPr lang="en-US" altLang="ko-KR" sz="20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2084324" y="2430651"/>
            <a:ext cx="80233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자율주행 카메라 특성 변화에 강인한 </a:t>
            </a:r>
            <a:endParaRPr lang="en-US" altLang="ko-KR" sz="40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Semantic Segmentation</a:t>
            </a:r>
            <a:endParaRPr lang="ko-KR" altLang="en-US" sz="40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2360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2" y="1532558"/>
            <a:ext cx="4507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A Table of Contents.</a:t>
            </a:r>
            <a:endParaRPr lang="ko-KR" altLang="en-US" sz="36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8" y="3799840"/>
            <a:ext cx="2845189" cy="707886"/>
            <a:chOff x="294640" y="3596640"/>
            <a:chExt cx="2845189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4844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21964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393939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Introduction</a:t>
              </a:r>
              <a:endParaRPr lang="ko-KR" altLang="en-US" sz="2800" dirty="0">
                <a:solidFill>
                  <a:srgbClr val="393939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8" y="4790678"/>
            <a:ext cx="3233116" cy="707886"/>
            <a:chOff x="294640" y="3596640"/>
            <a:chExt cx="3233116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4844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25843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393939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Block Diagram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5781516"/>
            <a:ext cx="3023122" cy="707886"/>
            <a:chOff x="294640" y="3596640"/>
            <a:chExt cx="3023122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4844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4</a:t>
              </a:r>
              <a:endParaRPr lang="ko-KR" altLang="en-US" sz="4000" b="1" dirty="0">
                <a:solidFill>
                  <a:schemeClr val="accent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23743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393939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Motion Video</a:t>
              </a:r>
              <a:endParaRPr lang="ko-KR" altLang="en-US" sz="2800" dirty="0">
                <a:solidFill>
                  <a:srgbClr val="393939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2809002"/>
            <a:ext cx="2819541" cy="707886"/>
            <a:chOff x="294640" y="3596640"/>
            <a:chExt cx="2819541" cy="7078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4844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21707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393939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Background</a:t>
              </a:r>
              <a:endParaRPr lang="ko-KR" altLang="en-US" sz="2800" dirty="0">
                <a:solidFill>
                  <a:srgbClr val="393939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7714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t="16741" b="46196"/>
          <a:stretch/>
        </p:blipFill>
        <p:spPr>
          <a:xfrm>
            <a:off x="2551836" y="3764318"/>
            <a:ext cx="7100165" cy="294303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6" y="101918"/>
            <a:ext cx="2733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Background</a:t>
            </a:r>
            <a:endParaRPr lang="ko-KR" altLang="en-US" sz="36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2" y="117307"/>
            <a:ext cx="777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Part 1, </a:t>
            </a:r>
            <a:endParaRPr lang="ko-KR" altLang="en-US" sz="14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0" name="내용 개체 틀 9"/>
          <p:cNvSpPr>
            <a:spLocks noGrp="1"/>
          </p:cNvSpPr>
          <p:nvPr>
            <p:ph idx="1"/>
          </p:nvPr>
        </p:nvSpPr>
        <p:spPr>
          <a:xfrm>
            <a:off x="312419" y="1577975"/>
            <a:ext cx="11562828" cy="4786472"/>
          </a:xfrm>
        </p:spPr>
        <p:txBody>
          <a:bodyPr anchor="t">
            <a:normAutofit/>
          </a:bodyPr>
          <a:lstStyle/>
          <a:p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Fisheye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 렌즈</a:t>
            </a: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buFontTx/>
              <a:buChar char="-"/>
            </a:pP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 넓은 시야 각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주로 원형 또는 왜곡된 이미지를 생성하는 렌즈</a:t>
            </a: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buFontTx/>
              <a:buChar char="-"/>
            </a:pP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 더 많은 주변 정보가 필요한 교통 환경에 쓰임</a:t>
            </a: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→ 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자율주행 카메라 시스템에 사용</a:t>
            </a: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0" indent="0">
              <a:buNone/>
            </a:pP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7" name="AutoShape 6" descr="https://cinemadslrshop.ru/wa-data/public/shop/products/80/08/880/images/4162/4162.97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205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286" y="1130291"/>
            <a:ext cx="4964714" cy="568184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6" y="101918"/>
            <a:ext cx="2733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Background</a:t>
            </a:r>
            <a:endParaRPr lang="ko-KR" altLang="en-US" sz="36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2" y="117307"/>
            <a:ext cx="777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Part 1, </a:t>
            </a:r>
            <a:endParaRPr lang="ko-KR" altLang="en-US" sz="14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0" name="내용 개체 틀 9"/>
          <p:cNvSpPr>
            <a:spLocks noGrp="1"/>
          </p:cNvSpPr>
          <p:nvPr>
            <p:ph idx="1"/>
          </p:nvPr>
        </p:nvSpPr>
        <p:spPr>
          <a:xfrm>
            <a:off x="312419" y="1501776"/>
            <a:ext cx="11562828" cy="5280025"/>
          </a:xfrm>
        </p:spPr>
        <p:txBody>
          <a:bodyPr anchor="t">
            <a:normAutofit/>
          </a:bodyPr>
          <a:lstStyle/>
          <a:p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의미론적 분할 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(semantic segmentation)</a:t>
            </a:r>
          </a:p>
          <a:p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buFontTx/>
              <a:buChar char="-"/>
            </a:pP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이미지의 각 픽셀을 객체 또는 클래스로 분류</a:t>
            </a: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buFontTx/>
              <a:buChar char="-"/>
            </a:pP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동시에 여러 가지 정밀한 감지 가능</a:t>
            </a: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buFontTx/>
              <a:buChar char="-"/>
            </a:pP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0" indent="0">
              <a:buNone/>
            </a:pP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0" indent="0">
              <a:buNone/>
            </a:pP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0" indent="0" algn="r">
              <a:buNone/>
            </a:pP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	</a:t>
            </a:r>
          </a:p>
          <a:p>
            <a:pPr marL="0" indent="0" algn="r">
              <a:buNone/>
            </a:pPr>
            <a:endParaRPr lang="en-US" altLang="ko-KR" sz="2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			</a:t>
            </a:r>
          </a:p>
          <a:p>
            <a:pPr marL="0" indent="0">
              <a:buNone/>
            </a:pP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			</a:t>
            </a:r>
            <a:r>
              <a:rPr lang="ko-KR" altLang="en-US" sz="20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테슬라의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20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오토파일럿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(EAP)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기능 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&lt;-  			   	   	</a:t>
            </a:r>
          </a:p>
        </p:txBody>
      </p:sp>
      <p:pic>
        <p:nvPicPr>
          <p:cNvPr id="11" name="Picture 4" descr="딥 러닝을 통한 의미적 분할(Semantic segmentation) 기술과 학습 방법 – 테스트웍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68" y="3644206"/>
            <a:ext cx="6327298" cy="238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905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7864CC2A-0887-46D0-B3E5-158DB8440CDA}"/>
              </a:ext>
            </a:extLst>
          </p:cNvPr>
          <p:cNvGrpSpPr/>
          <p:nvPr/>
        </p:nvGrpSpPr>
        <p:grpSpPr>
          <a:xfrm>
            <a:off x="753535" y="2229080"/>
            <a:ext cx="10223280" cy="4457699"/>
            <a:chOff x="875104" y="3521395"/>
            <a:chExt cx="10223280" cy="445769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5104" y="3521395"/>
              <a:ext cx="10223280" cy="445769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4CEC2B-C0F8-4665-96BD-109003232DE3}"/>
                </a:ext>
              </a:extLst>
            </p:cNvPr>
            <p:cNvSpPr txBox="1"/>
            <p:nvPr/>
          </p:nvSpPr>
          <p:spPr>
            <a:xfrm>
              <a:off x="1294877" y="4175807"/>
              <a:ext cx="1670650" cy="7848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dirty="0"/>
                <a:t>Flat images</a:t>
              </a:r>
            </a:p>
            <a:p>
              <a:pPr algn="ctr"/>
              <a:r>
                <a:rPr lang="en-US" altLang="ko-KR" sz="1500" dirty="0"/>
                <a:t>&amp;</a:t>
              </a:r>
            </a:p>
            <a:p>
              <a:pPr algn="ctr"/>
              <a:r>
                <a:rPr lang="en-US" altLang="ko-KR" sz="1500" dirty="0"/>
                <a:t>Annotation mask</a:t>
              </a:r>
              <a:endParaRPr lang="ko-KR" altLang="en-US" sz="1500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8"/>
            <a:ext cx="2763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Introduction</a:t>
            </a:r>
            <a:endParaRPr lang="ko-KR" altLang="en-US" sz="36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2" y="117307"/>
            <a:ext cx="777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Part 2, </a:t>
            </a:r>
            <a:endParaRPr lang="ko-KR" altLang="en-US" sz="14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0" name="내용 개체 틀 9"/>
          <p:cNvSpPr>
            <a:spLocks noGrp="1"/>
          </p:cNvSpPr>
          <p:nvPr>
            <p:ph idx="1"/>
          </p:nvPr>
        </p:nvSpPr>
        <p:spPr>
          <a:xfrm>
            <a:off x="312419" y="1577975"/>
            <a:ext cx="11562828" cy="4786472"/>
          </a:xfrm>
        </p:spPr>
        <p:txBody>
          <a:bodyPr anchor="t">
            <a:normAutofit/>
          </a:bodyPr>
          <a:lstStyle/>
          <a:p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목표 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자율주행 카메라 특성 변화에 강인한 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Semantic Segmentation</a:t>
            </a:r>
          </a:p>
          <a:p>
            <a:pPr marL="0" indent="0">
              <a:buNone/>
            </a:pP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7499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0" y="2013507"/>
            <a:ext cx="8737898" cy="173305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8"/>
            <a:ext cx="2763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Introduction</a:t>
            </a:r>
            <a:endParaRPr lang="ko-KR" altLang="en-US" sz="36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2" y="117307"/>
            <a:ext cx="777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Part 2, </a:t>
            </a:r>
            <a:endParaRPr lang="ko-KR" altLang="en-US" sz="14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0" name="내용 개체 틀 9"/>
          <p:cNvSpPr>
            <a:spLocks noGrp="1"/>
          </p:cNvSpPr>
          <p:nvPr>
            <p:ph idx="1"/>
          </p:nvPr>
        </p:nvSpPr>
        <p:spPr>
          <a:xfrm>
            <a:off x="312419" y="1577975"/>
            <a:ext cx="11562828" cy="4786472"/>
          </a:xfrm>
        </p:spPr>
        <p:txBody>
          <a:bodyPr anchor="t">
            <a:normAutofit lnSpcReduction="10000"/>
          </a:bodyPr>
          <a:lstStyle/>
          <a:p>
            <a:r>
              <a:rPr lang="ko-KR" altLang="en-US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자율주행의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 환경 감지 및 분할 시스템에 대한 문제점</a:t>
            </a: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1. 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데이터 부족</a:t>
            </a:r>
            <a:endParaRPr lang="en-US" altLang="ko-KR" i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2. 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왜곡 문제</a:t>
            </a: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3. 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도메인 갭</a:t>
            </a: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buFontTx/>
              <a:buChar char="-"/>
            </a:pP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카메라마다 장착 위치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센서의 종류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</a:p>
          <a:p>
            <a:pPr marL="0" indent="0">
              <a:buNone/>
            </a:pP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주행 환경 위치에 따라 </a:t>
            </a:r>
            <a:r>
              <a:rPr lang="ko-KR" altLang="en-US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영상간의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 격차 </a:t>
            </a: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발생</a:t>
            </a: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0" indent="0">
              <a:buNone/>
            </a:pP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-&gt; 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이를 해결하는 분할 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AI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 알고리즘 개발</a:t>
            </a: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7" name="AutoShape 6" descr="https://cinemadslrshop.ru/wa-data/public/shop/products/80/08/880/images/4162/4162.97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356" y="3806619"/>
            <a:ext cx="5540161" cy="250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195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6" y="101918"/>
            <a:ext cx="3267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Block Diagram</a:t>
            </a:r>
            <a:endParaRPr lang="ko-KR" altLang="en-US" sz="36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2" y="117307"/>
            <a:ext cx="777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7" name="AutoShape 6" descr="https://cinemadslrshop.ru/wa-data/public/shop/products/80/08/880/images/4162/4162.97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510" y="5468050"/>
            <a:ext cx="1724400" cy="1111674"/>
          </a:xfrm>
          <a:prstGeom prst="rect">
            <a:avLst/>
          </a:prstGeom>
        </p:spPr>
      </p:pic>
      <p:sp>
        <p:nvSpPr>
          <p:cNvPr id="58" name="모서리가 둥근 직사각형 57"/>
          <p:cNvSpPr/>
          <p:nvPr/>
        </p:nvSpPr>
        <p:spPr>
          <a:xfrm>
            <a:off x="1503356" y="5391419"/>
            <a:ext cx="10440000" cy="1276270"/>
          </a:xfrm>
          <a:prstGeom prst="roundRect">
            <a:avLst>
              <a:gd name="adj" fmla="val 28196"/>
            </a:avLst>
          </a:prstGeom>
          <a:noFill/>
          <a:ln w="38100">
            <a:solidFill>
              <a:srgbClr val="41383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6248636" y="5539687"/>
            <a:ext cx="1394661" cy="968400"/>
          </a:xfrm>
          <a:prstGeom prst="roundRect">
            <a:avLst/>
          </a:prstGeom>
          <a:solidFill>
            <a:srgbClr val="1E3252"/>
          </a:solidFill>
          <a:ln w="25400"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Result</a:t>
            </a:r>
          </a:p>
          <a:p>
            <a:pPr algn="ctr"/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Model</a:t>
            </a:r>
            <a:endParaRPr lang="ko-KR" altLang="en-US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cxnSp>
        <p:nvCxnSpPr>
          <p:cNvPr id="109" name="꺾인 연결선 108"/>
          <p:cNvCxnSpPr>
            <a:stCxn id="30" idx="3"/>
            <a:endCxn id="107" idx="1"/>
          </p:cNvCxnSpPr>
          <p:nvPr/>
        </p:nvCxnSpPr>
        <p:spPr>
          <a:xfrm>
            <a:off x="3505910" y="6023887"/>
            <a:ext cx="2742726" cy="0"/>
          </a:xfrm>
          <a:prstGeom prst="straightConnector1">
            <a:avLst/>
          </a:prstGeom>
          <a:ln w="25400">
            <a:solidFill>
              <a:srgbClr val="1E3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꺾인 연결선 111"/>
          <p:cNvCxnSpPr>
            <a:stCxn id="107" idx="3"/>
            <a:endCxn id="5" idx="1"/>
          </p:cNvCxnSpPr>
          <p:nvPr/>
        </p:nvCxnSpPr>
        <p:spPr>
          <a:xfrm>
            <a:off x="7643297" y="6023887"/>
            <a:ext cx="2284326" cy="363"/>
          </a:xfrm>
          <a:prstGeom prst="straightConnector1">
            <a:avLst/>
          </a:prstGeom>
          <a:ln w="25400">
            <a:solidFill>
              <a:srgbClr val="4C7DC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4303701" y="5666324"/>
            <a:ext cx="1237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Test Image</a:t>
            </a:r>
            <a:endParaRPr lang="ko-KR" altLang="en-US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169" y="1607488"/>
            <a:ext cx="1724235" cy="969882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3918742" y="1442543"/>
            <a:ext cx="1391928" cy="783743"/>
          </a:xfrm>
          <a:prstGeom prst="roundRect">
            <a:avLst/>
          </a:prstGeom>
          <a:solidFill>
            <a:srgbClr val="374B6F"/>
          </a:solidFill>
          <a:ln w="25400">
            <a:solidFill>
              <a:srgbClr val="374B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Domain</a:t>
            </a:r>
          </a:p>
          <a:p>
            <a:pPr algn="ctr"/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Transform</a:t>
            </a:r>
            <a:endParaRPr lang="ko-KR" altLang="en-US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5231008" y="2285176"/>
            <a:ext cx="1116069" cy="313497"/>
          </a:xfrm>
          <a:prstGeom prst="roundRect">
            <a:avLst/>
          </a:prstGeom>
          <a:solidFill>
            <a:srgbClr val="4C7DCA"/>
          </a:solidFill>
          <a:ln w="25400">
            <a:solidFill>
              <a:srgbClr val="4C7D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Masking</a:t>
            </a:r>
            <a:endParaRPr lang="ko-KR" altLang="en-US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6262152" y="1413868"/>
            <a:ext cx="1390482" cy="843948"/>
          </a:xfrm>
          <a:prstGeom prst="roundRect">
            <a:avLst/>
          </a:prstGeom>
          <a:solidFill>
            <a:srgbClr val="1E3252"/>
          </a:solidFill>
          <a:ln w="25400"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Teacher</a:t>
            </a:r>
            <a:b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Model</a:t>
            </a:r>
            <a:endParaRPr lang="ko-KR" altLang="en-US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8264827" y="1447294"/>
            <a:ext cx="1391928" cy="783743"/>
          </a:xfrm>
          <a:prstGeom prst="roundRect">
            <a:avLst/>
          </a:prstGeom>
          <a:solidFill>
            <a:srgbClr val="4C7DCA"/>
          </a:solidFill>
          <a:ln w="25400">
            <a:solidFill>
              <a:srgbClr val="4C7D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Domain</a:t>
            </a:r>
          </a:p>
          <a:p>
            <a:pPr algn="ctr"/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Loss</a:t>
            </a:r>
            <a:endParaRPr lang="ko-KR" altLang="en-US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793" y="3362786"/>
            <a:ext cx="1724400" cy="859547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3904887" y="3187024"/>
            <a:ext cx="1391928" cy="626994"/>
          </a:xfrm>
          <a:prstGeom prst="roundRect">
            <a:avLst/>
          </a:prstGeom>
          <a:solidFill>
            <a:srgbClr val="4E6A9C"/>
          </a:solidFill>
          <a:ln w="25400">
            <a:solidFill>
              <a:srgbClr val="4E6A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Base</a:t>
            </a:r>
          </a:p>
          <a:p>
            <a:pPr algn="ctr"/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Transform</a:t>
            </a:r>
            <a:endParaRPr lang="ko-KR" altLang="en-US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904887" y="3886286"/>
            <a:ext cx="1391928" cy="626994"/>
          </a:xfrm>
          <a:prstGeom prst="roundRect">
            <a:avLst/>
          </a:prstGeom>
          <a:solidFill>
            <a:srgbClr val="8CA1C6"/>
          </a:solidFill>
          <a:ln w="25400">
            <a:solidFill>
              <a:srgbClr val="8CA1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Distortion</a:t>
            </a:r>
          </a:p>
          <a:p>
            <a:pPr algn="ctr"/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Transform</a:t>
            </a:r>
            <a:endParaRPr lang="ko-KR" altLang="en-US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259795" y="3280893"/>
            <a:ext cx="1391928" cy="843308"/>
          </a:xfrm>
          <a:prstGeom prst="roundRect">
            <a:avLst/>
          </a:prstGeom>
          <a:solidFill>
            <a:srgbClr val="1E3252"/>
          </a:solidFill>
          <a:ln w="25400"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Model</a:t>
            </a:r>
            <a:endParaRPr lang="ko-KR" altLang="en-US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8264827" y="3187024"/>
            <a:ext cx="1391928" cy="626994"/>
          </a:xfrm>
          <a:prstGeom prst="roundRect">
            <a:avLst/>
          </a:prstGeom>
          <a:solidFill>
            <a:srgbClr val="4E6A9C"/>
          </a:solidFill>
          <a:ln w="25400">
            <a:solidFill>
              <a:srgbClr val="4E6A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Flat Image</a:t>
            </a:r>
          </a:p>
          <a:p>
            <a:pPr algn="ctr"/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Loss</a:t>
            </a:r>
            <a:endParaRPr lang="ko-KR" altLang="en-US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264827" y="3886286"/>
            <a:ext cx="1391928" cy="626994"/>
          </a:xfrm>
          <a:prstGeom prst="roundRect">
            <a:avLst/>
          </a:prstGeom>
          <a:solidFill>
            <a:srgbClr val="8CA1C6"/>
          </a:solidFill>
          <a:ln w="25400">
            <a:solidFill>
              <a:srgbClr val="8CA1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Distortion Image Loss</a:t>
            </a:r>
            <a:endParaRPr lang="ko-KR" altLang="en-US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9986547" y="3187049"/>
            <a:ext cx="1391928" cy="626994"/>
          </a:xfrm>
          <a:prstGeom prst="roundRect">
            <a:avLst/>
          </a:prstGeom>
          <a:solidFill>
            <a:srgbClr val="4E6A9C"/>
          </a:solidFill>
          <a:ln w="25400">
            <a:solidFill>
              <a:srgbClr val="4E6A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Flat Image</a:t>
            </a:r>
          </a:p>
          <a:p>
            <a:pPr algn="ctr"/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Label</a:t>
            </a:r>
            <a:endParaRPr lang="ko-KR" altLang="en-US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9986547" y="3889664"/>
            <a:ext cx="1391928" cy="626994"/>
          </a:xfrm>
          <a:prstGeom prst="roundRect">
            <a:avLst/>
          </a:prstGeom>
          <a:solidFill>
            <a:srgbClr val="8CA1C6"/>
          </a:solidFill>
          <a:ln w="25400">
            <a:solidFill>
              <a:srgbClr val="8CA1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Distortion Image Label</a:t>
            </a:r>
            <a:endParaRPr lang="ko-KR" altLang="en-US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787210" y="3077068"/>
            <a:ext cx="1634775" cy="1553772"/>
          </a:xfrm>
          <a:prstGeom prst="roundRect">
            <a:avLst/>
          </a:prstGeom>
          <a:noFill/>
          <a:ln w="38100">
            <a:solidFill>
              <a:srgbClr val="CBC4B9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cxnSp>
        <p:nvCxnSpPr>
          <p:cNvPr id="37" name="꺾인 연결선 36"/>
          <p:cNvCxnSpPr>
            <a:stCxn id="17" idx="3"/>
            <a:endCxn id="19" idx="1"/>
          </p:cNvCxnSpPr>
          <p:nvPr/>
        </p:nvCxnSpPr>
        <p:spPr>
          <a:xfrm>
            <a:off x="5296815" y="3500521"/>
            <a:ext cx="962980" cy="202026"/>
          </a:xfrm>
          <a:prstGeom prst="bentConnector3">
            <a:avLst>
              <a:gd name="adj1" fmla="val 50000"/>
            </a:avLst>
          </a:prstGeom>
          <a:ln w="25400">
            <a:solidFill>
              <a:srgbClr val="4E6A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18" idx="3"/>
            <a:endCxn id="19" idx="1"/>
          </p:cNvCxnSpPr>
          <p:nvPr/>
        </p:nvCxnSpPr>
        <p:spPr>
          <a:xfrm flipV="1">
            <a:off x="5296815" y="3702547"/>
            <a:ext cx="962980" cy="497236"/>
          </a:xfrm>
          <a:prstGeom prst="bentConnector3">
            <a:avLst>
              <a:gd name="adj1" fmla="val 50000"/>
            </a:avLst>
          </a:prstGeom>
          <a:ln w="25400">
            <a:solidFill>
              <a:srgbClr val="8CA1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965304" y="2750405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Pre-process</a:t>
            </a:r>
            <a:endParaRPr lang="ko-KR" altLang="en-US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cxnSp>
        <p:nvCxnSpPr>
          <p:cNvPr id="74" name="꺾인 연결선 73"/>
          <p:cNvCxnSpPr>
            <a:stCxn id="6" idx="3"/>
            <a:endCxn id="17" idx="1"/>
          </p:cNvCxnSpPr>
          <p:nvPr/>
        </p:nvCxnSpPr>
        <p:spPr>
          <a:xfrm flipV="1">
            <a:off x="3508193" y="3500521"/>
            <a:ext cx="396694" cy="292039"/>
          </a:xfrm>
          <a:prstGeom prst="bentConnector3">
            <a:avLst>
              <a:gd name="adj1" fmla="val 50000"/>
            </a:avLst>
          </a:prstGeom>
          <a:ln w="25400">
            <a:solidFill>
              <a:srgbClr val="4E6A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76"/>
          <p:cNvCxnSpPr>
            <a:stCxn id="6" idx="3"/>
            <a:endCxn id="18" idx="1"/>
          </p:cNvCxnSpPr>
          <p:nvPr/>
        </p:nvCxnSpPr>
        <p:spPr>
          <a:xfrm>
            <a:off x="3508193" y="3792560"/>
            <a:ext cx="396694" cy="407223"/>
          </a:xfrm>
          <a:prstGeom prst="bentConnector3">
            <a:avLst>
              <a:gd name="adj1" fmla="val 50000"/>
            </a:avLst>
          </a:prstGeom>
          <a:ln w="25400">
            <a:solidFill>
              <a:srgbClr val="8CA1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모서리가 둥근 직사각형 79"/>
          <p:cNvSpPr/>
          <p:nvPr/>
        </p:nvSpPr>
        <p:spPr>
          <a:xfrm>
            <a:off x="8027519" y="3082192"/>
            <a:ext cx="3573467" cy="1548648"/>
          </a:xfrm>
          <a:prstGeom prst="roundRect">
            <a:avLst>
              <a:gd name="adj" fmla="val 21973"/>
            </a:avLst>
          </a:prstGeom>
          <a:noFill/>
          <a:ln w="38100">
            <a:solidFill>
              <a:srgbClr val="CBC4B9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115071" y="2746400"/>
            <a:ext cx="1484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Loss Function</a:t>
            </a:r>
            <a:endParaRPr lang="ko-KR" altLang="en-US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cxnSp>
        <p:nvCxnSpPr>
          <p:cNvPr id="84" name="꺾인 연결선 83"/>
          <p:cNvCxnSpPr>
            <a:stCxn id="19" idx="3"/>
            <a:endCxn id="20" idx="1"/>
          </p:cNvCxnSpPr>
          <p:nvPr/>
        </p:nvCxnSpPr>
        <p:spPr>
          <a:xfrm flipV="1">
            <a:off x="7651723" y="3500521"/>
            <a:ext cx="613104" cy="202026"/>
          </a:xfrm>
          <a:prstGeom prst="bentConnector3">
            <a:avLst>
              <a:gd name="adj1" fmla="val 50000"/>
            </a:avLst>
          </a:prstGeom>
          <a:ln w="25400">
            <a:solidFill>
              <a:srgbClr val="4E6A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꺾인 연결선 86"/>
          <p:cNvCxnSpPr>
            <a:stCxn id="19" idx="3"/>
            <a:endCxn id="21" idx="1"/>
          </p:cNvCxnSpPr>
          <p:nvPr/>
        </p:nvCxnSpPr>
        <p:spPr>
          <a:xfrm>
            <a:off x="7651723" y="3702547"/>
            <a:ext cx="613104" cy="497236"/>
          </a:xfrm>
          <a:prstGeom prst="bentConnector3">
            <a:avLst>
              <a:gd name="adj1" fmla="val 50000"/>
            </a:avLst>
          </a:prstGeom>
          <a:ln w="25400">
            <a:solidFill>
              <a:srgbClr val="8CA1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 89"/>
          <p:cNvCxnSpPr>
            <a:stCxn id="22" idx="1"/>
            <a:endCxn id="20" idx="3"/>
          </p:cNvCxnSpPr>
          <p:nvPr/>
        </p:nvCxnSpPr>
        <p:spPr>
          <a:xfrm flipH="1" flipV="1">
            <a:off x="9656755" y="3500521"/>
            <a:ext cx="329792" cy="25"/>
          </a:xfrm>
          <a:prstGeom prst="straightConnector1">
            <a:avLst/>
          </a:prstGeom>
          <a:ln w="25400">
            <a:solidFill>
              <a:srgbClr val="4E6A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stCxn id="23" idx="1"/>
            <a:endCxn id="21" idx="3"/>
          </p:cNvCxnSpPr>
          <p:nvPr/>
        </p:nvCxnSpPr>
        <p:spPr>
          <a:xfrm flipH="1" flipV="1">
            <a:off x="9656755" y="4199783"/>
            <a:ext cx="329792" cy="3378"/>
          </a:xfrm>
          <a:prstGeom prst="straightConnector1">
            <a:avLst/>
          </a:prstGeom>
          <a:ln w="25400">
            <a:solidFill>
              <a:srgbClr val="8CA1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모서리가 둥근 직사각형 102"/>
          <p:cNvSpPr/>
          <p:nvPr/>
        </p:nvSpPr>
        <p:spPr>
          <a:xfrm>
            <a:off x="1618501" y="2716180"/>
            <a:ext cx="10222633" cy="2062766"/>
          </a:xfrm>
          <a:prstGeom prst="roundRect">
            <a:avLst>
              <a:gd name="adj" fmla="val 22944"/>
            </a:avLst>
          </a:prstGeom>
          <a:noFill/>
          <a:ln w="38100">
            <a:solidFill>
              <a:srgbClr val="90918E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2010261" y="3044498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Train Image</a:t>
            </a:r>
            <a:endParaRPr lang="ko-KR" altLang="en-US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1890041" y="1308702"/>
            <a:ext cx="1560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Domain Image</a:t>
            </a:r>
            <a:endParaRPr lang="ko-KR" altLang="en-US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27" name="모서리가 둥근 직사각형 126"/>
          <p:cNvSpPr/>
          <p:nvPr/>
        </p:nvSpPr>
        <p:spPr>
          <a:xfrm>
            <a:off x="1503356" y="1207008"/>
            <a:ext cx="10440000" cy="3681238"/>
          </a:xfrm>
          <a:prstGeom prst="roundRect">
            <a:avLst>
              <a:gd name="adj" fmla="val 14915"/>
            </a:avLst>
          </a:prstGeom>
          <a:noFill/>
          <a:ln w="38100">
            <a:solidFill>
              <a:srgbClr val="41383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cxnSp>
        <p:nvCxnSpPr>
          <p:cNvPr id="128" name="꺾인 연결선 127"/>
          <p:cNvCxnSpPr/>
          <p:nvPr/>
        </p:nvCxnSpPr>
        <p:spPr>
          <a:xfrm rot="5400000" flipH="1" flipV="1">
            <a:off x="7563335" y="1969825"/>
            <a:ext cx="1030337" cy="1558448"/>
          </a:xfrm>
          <a:prstGeom prst="bentConnector3">
            <a:avLst>
              <a:gd name="adj1" fmla="val 38670"/>
            </a:avLst>
          </a:prstGeom>
          <a:ln w="25400">
            <a:solidFill>
              <a:srgbClr val="4E6A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꺾인 연결선 143"/>
          <p:cNvCxnSpPr>
            <a:cxnSpLocks/>
          </p:cNvCxnSpPr>
          <p:nvPr/>
        </p:nvCxnSpPr>
        <p:spPr>
          <a:xfrm rot="16200000" flipH="1">
            <a:off x="5864293" y="2498468"/>
            <a:ext cx="691312" cy="925994"/>
          </a:xfrm>
          <a:prstGeom prst="bentConnector3">
            <a:avLst>
              <a:gd name="adj1" fmla="val 50000"/>
            </a:avLst>
          </a:prstGeom>
          <a:ln w="25400">
            <a:solidFill>
              <a:srgbClr val="4E6A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꺾인 연결선 148"/>
          <p:cNvCxnSpPr>
            <a:stCxn id="24" idx="3"/>
            <a:endCxn id="27" idx="1"/>
          </p:cNvCxnSpPr>
          <p:nvPr/>
        </p:nvCxnSpPr>
        <p:spPr>
          <a:xfrm>
            <a:off x="5310670" y="1834415"/>
            <a:ext cx="951482" cy="1427"/>
          </a:xfrm>
          <a:prstGeom prst="bentConnector3">
            <a:avLst>
              <a:gd name="adj1" fmla="val 50000"/>
            </a:avLst>
          </a:prstGeom>
          <a:ln w="25400">
            <a:solidFill>
              <a:srgbClr val="374B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꺾인 연결선 153"/>
          <p:cNvCxnSpPr>
            <a:stCxn id="27" idx="3"/>
            <a:endCxn id="28" idx="3"/>
          </p:cNvCxnSpPr>
          <p:nvPr/>
        </p:nvCxnSpPr>
        <p:spPr>
          <a:xfrm>
            <a:off x="7652634" y="1835842"/>
            <a:ext cx="2004121" cy="3324"/>
          </a:xfrm>
          <a:prstGeom prst="bentConnector5">
            <a:avLst>
              <a:gd name="adj1" fmla="val 15273"/>
              <a:gd name="adj2" fmla="val -15411492"/>
              <a:gd name="adj3" fmla="val 155649"/>
            </a:avLst>
          </a:prstGeom>
          <a:ln w="25400">
            <a:solidFill>
              <a:srgbClr val="374B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꺾인 연결선 158"/>
          <p:cNvCxnSpPr>
            <a:stCxn id="24" idx="3"/>
            <a:endCxn id="25" idx="0"/>
          </p:cNvCxnSpPr>
          <p:nvPr/>
        </p:nvCxnSpPr>
        <p:spPr>
          <a:xfrm>
            <a:off x="5310670" y="1834415"/>
            <a:ext cx="478373" cy="450761"/>
          </a:xfrm>
          <a:prstGeom prst="bentConnector2">
            <a:avLst/>
          </a:prstGeom>
          <a:ln w="25400">
            <a:solidFill>
              <a:srgbClr val="374B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꺾인 연결선 165"/>
          <p:cNvCxnSpPr>
            <a:stCxn id="8" idx="3"/>
            <a:endCxn id="24" idx="1"/>
          </p:cNvCxnSpPr>
          <p:nvPr/>
        </p:nvCxnSpPr>
        <p:spPr>
          <a:xfrm flipV="1">
            <a:off x="3505404" y="1834415"/>
            <a:ext cx="413338" cy="258014"/>
          </a:xfrm>
          <a:prstGeom prst="bentConnector3">
            <a:avLst>
              <a:gd name="adj1" fmla="val 50000"/>
            </a:avLst>
          </a:prstGeom>
          <a:ln w="25400">
            <a:solidFill>
              <a:srgbClr val="374B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아래쪽 화살표 11"/>
          <p:cNvSpPr/>
          <p:nvPr/>
        </p:nvSpPr>
        <p:spPr>
          <a:xfrm>
            <a:off x="6741750" y="4908926"/>
            <a:ext cx="428018" cy="4423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5" name="TextBox 64"/>
          <p:cNvSpPr txBox="1"/>
          <p:nvPr/>
        </p:nvSpPr>
        <p:spPr>
          <a:xfrm>
            <a:off x="413498" y="2920023"/>
            <a:ext cx="7649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TRAIN</a:t>
            </a:r>
            <a:endParaRPr lang="ko-KR" altLang="en-US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16140" y="5854610"/>
            <a:ext cx="1359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PREDICTION</a:t>
            </a:r>
            <a:endParaRPr lang="ko-KR" altLang="en-US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9802582" y="1856028"/>
            <a:ext cx="9701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Pseudo Label</a:t>
            </a:r>
            <a:endParaRPr lang="ko-KR" altLang="en-US" sz="1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0534211" y="1343416"/>
            <a:ext cx="444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2700">
                  <a:solidFill>
                    <a:srgbClr val="FF0000"/>
                  </a:solidFill>
                </a:ln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ⅹ</a:t>
            </a:r>
            <a:endParaRPr lang="ko-KR" altLang="en-US" sz="2400" b="1" dirty="0">
              <a:ln w="12700"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0786253" y="1493040"/>
            <a:ext cx="8980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No Gradient</a:t>
            </a:r>
            <a:endParaRPr lang="ko-KR" altLang="en-US" sz="1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5" name="그림 4"/>
          <p:cNvPicPr>
            <a:picLocks/>
          </p:cNvPicPr>
          <p:nvPr/>
        </p:nvPicPr>
        <p:blipFill rotWithShape="1">
          <a:blip r:embed="rId5"/>
          <a:srcRect l="2465" t="1565" r="580" b="2921"/>
          <a:stretch/>
        </p:blipFill>
        <p:spPr>
          <a:xfrm>
            <a:off x="9927623" y="5468050"/>
            <a:ext cx="1724400" cy="1112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2" name="TextBox 61"/>
          <p:cNvSpPr txBox="1"/>
          <p:nvPr/>
        </p:nvSpPr>
        <p:spPr>
          <a:xfrm>
            <a:off x="8218638" y="5666324"/>
            <a:ext cx="1133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Prediction</a:t>
            </a:r>
            <a:endParaRPr lang="ko-KR" altLang="en-US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9079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7" grpId="0" animBg="1"/>
      <p:bldP spid="28" grpId="0" animBg="1"/>
      <p:bldP spid="120" grpId="0"/>
      <p:bldP spid="127" grpId="0" animBg="1"/>
      <p:bldP spid="102" grpId="0"/>
      <p:bldP spid="79" grpId="0"/>
      <p:bldP spid="10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8"/>
            <a:ext cx="2997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Motion Video</a:t>
            </a:r>
            <a:endParaRPr lang="ko-KR" altLang="en-US" sz="36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2" y="117307"/>
            <a:ext cx="777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Part 4, </a:t>
            </a:r>
            <a:endParaRPr lang="ko-KR" altLang="en-US" sz="14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7" name="AutoShape 6" descr="https://cinemadslrshop.ru/wa-data/public/shop/products/80/08/880/images/4162/4162.97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3336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12349</TotalTime>
  <Words>223</Words>
  <Application>Microsoft Office PowerPoint</Application>
  <PresentationFormat>와이드스크린</PresentationFormat>
  <Paragraphs>87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나눔스퀘어 ExtraBold</vt:lpstr>
      <vt:lpstr>나눔스퀘어 Light</vt:lpstr>
      <vt:lpstr>한컴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김지호</cp:lastModifiedBy>
  <cp:revision>124</cp:revision>
  <dcterms:created xsi:type="dcterms:W3CDTF">2020-09-07T02:34:06Z</dcterms:created>
  <dcterms:modified xsi:type="dcterms:W3CDTF">2023-11-24T11:25:14Z</dcterms:modified>
</cp:coreProperties>
</file>